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9" r:id="rId13"/>
    <p:sldId id="268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B4431"/>
    <a:srgbClr val="FFFF99"/>
    <a:srgbClr val="BFF6BC"/>
    <a:srgbClr val="FF6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28" autoAdjust="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3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82258-33B2-41CC-8F3F-91A85DBF3F3B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47095-3E3E-44EB-9E0A-7F1B453E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87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4E0B915C-0197-4B36-8C3F-29384CC2FEE2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DEC60EA4-28BE-4436-9F73-4090B429F4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22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E6F3-CEE1-4671-BD9E-4008212934F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9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4A80-4DF9-4184-A5B3-444DAB01B3AE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09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00FF"/>
              </a:buClr>
              <a:buFont typeface="Wingdings" pitchFamily="2" charset="2"/>
              <a:buChar char="v"/>
              <a:defRPr/>
            </a:lvl1pPr>
            <a:lvl2pPr marL="742950" indent="-285750">
              <a:buClr>
                <a:srgbClr val="FF0000"/>
              </a:buClr>
              <a:buFont typeface="Wingdings" pitchFamily="2" charset="2"/>
              <a:buChar char="Ø"/>
              <a:defRPr/>
            </a:lvl2pPr>
            <a:lvl3pPr marL="1143000" indent="-228600">
              <a:buClr>
                <a:srgbClr val="0000FF"/>
              </a:buCl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328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3FF6-1C58-4184-B0C7-08CD5F75370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1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6C56-E920-41A9-B333-37C9CC4C6C4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20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984-8B10-4631-9399-41385BE99DA2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7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9F4-3287-4576-9584-18F912ED9B2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821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EC19-FECF-4158-A3AD-E24CAB87380F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3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AABA-E7B5-490A-8E2C-BF3F29F016C9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A120-08DD-47B4-BAB5-7A9B3A8C93FB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3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3">
                <a:lumMod val="7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034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fld id="{5ACCD828-A6A4-42F6-B565-0CF21A54DCA0}" type="datetime2">
              <a:rPr lang="en-GB" smtClean="0"/>
              <a:pPr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dirty="0" smtClean="0"/>
              <a:t>Slide </a:t>
            </a:r>
            <a:fld id="{DEC60EA4-28BE-4436-9F73-4090B429F4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59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2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3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4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5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</p:tmplLst>
      </p:bldP>
    </p:bld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Ø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q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borealforestbm.tumblr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Higher Biology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Symbiosis</a:t>
            </a:r>
            <a:endParaRPr lang="en-GB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20391039">
            <a:off x="6066979" y="5744685"/>
            <a:ext cx="2640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Mr G R Davidson</a:t>
            </a:r>
            <a:endParaRPr lang="en-GB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4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Mutualism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Instead they have cellulose-digesting bacteria in their gut.</a:t>
            </a:r>
          </a:p>
          <a:p>
            <a:r>
              <a:rPr lang="en-GB" dirty="0" smtClean="0"/>
              <a:t>This benefits both the herbivore, as it gets the food digested for it, and the bacteria get a nice safe, warm and moist place to live.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95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Mutualism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Coral </a:t>
            </a:r>
            <a:r>
              <a:rPr lang="en-GB" dirty="0" smtClean="0"/>
              <a:t>polyps also share a mutualistic relationship with an algae called </a:t>
            </a:r>
            <a:r>
              <a:rPr lang="en-GB" i="1" dirty="0" err="1" smtClean="0"/>
              <a:t>Zooxanthella</a:t>
            </a:r>
            <a:r>
              <a:rPr lang="en-GB" i="1" dirty="0" smtClean="0"/>
              <a:t>.</a:t>
            </a:r>
          </a:p>
          <a:p>
            <a:r>
              <a:rPr lang="en-GB" dirty="0" smtClean="0"/>
              <a:t>The algae can photosynthesise and this provides a food source for the polyp, while the polyp provides a secure habitat and a source of nitrogen which the algae uses for </a:t>
            </a:r>
            <a:r>
              <a:rPr lang="en-GB" smtClean="0"/>
              <a:t>protein production.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95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Mutualism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12</a:t>
            </a:fld>
            <a:endParaRPr lang="en-GB"/>
          </a:p>
        </p:txBody>
      </p:sp>
      <p:pic>
        <p:nvPicPr>
          <p:cNvPr id="2052" name="Picture 4" descr="http://41.media.tumblr.com/ce4a4d535a69c4d2f88ba0f5f874daff/tumblr_mj6hhddh9D1s60om8o2_50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6264696" cy="4701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08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Mutualism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13</a:t>
            </a:fld>
            <a:endParaRPr lang="en-GB"/>
          </a:p>
        </p:txBody>
      </p:sp>
      <p:pic>
        <p:nvPicPr>
          <p:cNvPr id="1026" name="Picture 2" descr="http://tamilandvedas.files.wordpress.com/2014/06/graphic-croc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7" t="3269" r="1645" b="5717"/>
          <a:stretch/>
        </p:blipFill>
        <p:spPr bwMode="auto">
          <a:xfrm>
            <a:off x="971601" y="1484784"/>
            <a:ext cx="7034716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74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Symbiotic Origin of Chloroplasts and Mitochondria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Chloroplasts and mitochondria are cell organelles found in </a:t>
            </a:r>
            <a:r>
              <a:rPr lang="en-GB" dirty="0" err="1" smtClean="0"/>
              <a:t>eukarytes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It is thought that they originated as free living prokaryotes.</a:t>
            </a:r>
          </a:p>
          <a:p>
            <a:r>
              <a:rPr lang="en-GB" dirty="0" smtClean="0"/>
              <a:t>These then became engulfed into larger cells developing a mutualistic relationship with them.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80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Symbiotic Origin of Chloroplasts and Mitochondria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There is evidence to support this theory in the form of:</a:t>
            </a:r>
          </a:p>
          <a:p>
            <a:pPr lvl="1"/>
            <a:r>
              <a:rPr lang="en-GB" dirty="0" smtClean="0"/>
              <a:t>Both have their own circular DNA similar to prokaryotes.</a:t>
            </a:r>
          </a:p>
          <a:p>
            <a:pPr lvl="1"/>
            <a:r>
              <a:rPr lang="en-GB" dirty="0" smtClean="0"/>
              <a:t>Both have ribosomes similar to prokaryotes.</a:t>
            </a:r>
          </a:p>
          <a:p>
            <a:pPr lvl="1"/>
            <a:r>
              <a:rPr lang="en-GB" dirty="0" smtClean="0"/>
              <a:t>Both are similar in size to prokaryotic cells.</a:t>
            </a:r>
          </a:p>
          <a:p>
            <a:pPr lvl="1"/>
            <a:r>
              <a:rPr lang="en-GB" dirty="0" smtClean="0"/>
              <a:t>Both replicate in a similar fashion to prokaryotes.</a:t>
            </a:r>
          </a:p>
          <a:p>
            <a:pPr lvl="1"/>
            <a:r>
              <a:rPr lang="en-GB" dirty="0" smtClean="0"/>
              <a:t>Both have inner membranes with electron transport systems and enzymes similar to prokaryotes.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91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Symbiosis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Symbiosis is an intimate ecological relationship between organisms of 2 different species that live in direct contact with each other.</a:t>
            </a:r>
          </a:p>
          <a:p>
            <a:r>
              <a:rPr lang="en-GB" dirty="0" smtClean="0"/>
              <a:t>These relationships have taken millions of years to co-evolve and if a change happens to one of the partners, it is likely to have a serious effect on the survival of the other.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4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Symbiosis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There are 2 types of symbiosis:</a:t>
            </a:r>
          </a:p>
          <a:p>
            <a:pPr lvl="1"/>
            <a:r>
              <a:rPr lang="en-GB" b="1" u="sng" dirty="0" smtClean="0"/>
              <a:t>Parasitism</a:t>
            </a:r>
            <a:r>
              <a:rPr lang="en-GB" dirty="0" smtClean="0"/>
              <a:t> where one organism (</a:t>
            </a:r>
            <a:r>
              <a:rPr lang="en-GB" b="1" dirty="0" smtClean="0"/>
              <a:t>parasite</a:t>
            </a:r>
            <a:r>
              <a:rPr lang="en-GB" dirty="0" smtClean="0"/>
              <a:t>) benefits at the expense of the other (</a:t>
            </a:r>
            <a:r>
              <a:rPr lang="en-GB" b="1" dirty="0" smtClean="0"/>
              <a:t>host</a:t>
            </a:r>
            <a:r>
              <a:rPr lang="en-GB" dirty="0" smtClean="0"/>
              <a:t>) which can often be damaged.</a:t>
            </a:r>
          </a:p>
          <a:p>
            <a:pPr lvl="1"/>
            <a:r>
              <a:rPr lang="en-GB" dirty="0" smtClean="0"/>
              <a:t>This shows </a:t>
            </a:r>
            <a:r>
              <a:rPr lang="en-GB" b="1" i="1" dirty="0" smtClean="0"/>
              <a:t>dependence</a:t>
            </a:r>
            <a:r>
              <a:rPr lang="en-GB" dirty="0" smtClean="0"/>
              <a:t> since the parasite depends on the host.</a:t>
            </a:r>
          </a:p>
          <a:p>
            <a:pPr lvl="1"/>
            <a:r>
              <a:rPr lang="en-GB" b="1" u="sng" dirty="0" smtClean="0"/>
              <a:t>Mutualism</a:t>
            </a:r>
            <a:r>
              <a:rPr lang="en-GB" dirty="0" smtClean="0"/>
              <a:t> where both organisms benefit from the relationship.</a:t>
            </a:r>
          </a:p>
          <a:p>
            <a:pPr lvl="1"/>
            <a:r>
              <a:rPr lang="en-GB" dirty="0" smtClean="0"/>
              <a:t>This shows </a:t>
            </a:r>
            <a:r>
              <a:rPr lang="en-GB" b="1" i="1" dirty="0" smtClean="0"/>
              <a:t>interdependence</a:t>
            </a:r>
            <a:r>
              <a:rPr lang="en-GB" dirty="0" smtClean="0"/>
              <a:t> since both organisms depend on each other.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00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Parasitism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Parasites survive at the expense of the host and this can result in the host losing energy or materials to the parasite, or the host being harmed in some way.</a:t>
            </a:r>
          </a:p>
          <a:p>
            <a:r>
              <a:rPr lang="en-GB" dirty="0" smtClean="0"/>
              <a:t>Parasites often have a </a:t>
            </a:r>
            <a:r>
              <a:rPr lang="en-GB" b="1" u="sng" dirty="0" smtClean="0"/>
              <a:t>limited metabolism</a:t>
            </a:r>
            <a:r>
              <a:rPr lang="en-GB" b="1" dirty="0" smtClean="0"/>
              <a:t> </a:t>
            </a:r>
            <a:r>
              <a:rPr lang="en-GB" dirty="0" smtClean="0"/>
              <a:t>which means they cannot survive outwith the host, e.g. tapeworms lack a digestive system since the host has already digested the food.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Parasitism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are some parasites which live and feed inside their host, e.g. liver fluke, tapeworm, etc..</a:t>
            </a:r>
          </a:p>
          <a:p>
            <a:r>
              <a:rPr lang="en-GB" dirty="0" smtClean="0"/>
              <a:t>There are some parasites which live and feed outside their host, e.g. mosquito, fleas, etc..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Parasitism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Parasites can be transmitted to new hosts using a variety of mechanisms such as:</a:t>
            </a:r>
          </a:p>
          <a:p>
            <a:pPr lvl="1"/>
            <a:r>
              <a:rPr lang="en-GB" b="1" u="sng" dirty="0" smtClean="0"/>
              <a:t>Direct contact</a:t>
            </a:r>
            <a:r>
              <a:rPr lang="en-GB" dirty="0" smtClean="0"/>
              <a:t>, e.g. head lice</a:t>
            </a:r>
          </a:p>
          <a:p>
            <a:pPr lvl="1"/>
            <a:r>
              <a:rPr lang="en-GB" b="1" u="sng" dirty="0" smtClean="0"/>
              <a:t>Release of resistant stages</a:t>
            </a:r>
            <a:r>
              <a:rPr lang="en-GB" b="1" dirty="0" smtClean="0"/>
              <a:t> </a:t>
            </a:r>
            <a:r>
              <a:rPr lang="en-GB" dirty="0" smtClean="0"/>
              <a:t>where the organism passes through a stage where it is able to survive adverse conditions until a new host becomes available, </a:t>
            </a:r>
            <a:r>
              <a:rPr lang="en-GB" dirty="0" err="1" smtClean="0"/>
              <a:t>e.g</a:t>
            </a:r>
            <a:r>
              <a:rPr lang="en-GB" dirty="0" smtClean="0"/>
              <a:t> cat </a:t>
            </a:r>
            <a:r>
              <a:rPr lang="en-GB" dirty="0"/>
              <a:t>fleas</a:t>
            </a:r>
            <a:r>
              <a:rPr lang="en-GB" dirty="0" smtClean="0"/>
              <a:t>.</a:t>
            </a:r>
          </a:p>
          <a:p>
            <a:pPr lvl="1"/>
            <a:r>
              <a:rPr lang="en-GB" b="1" u="sng" dirty="0" smtClean="0"/>
              <a:t>Use of a vector</a:t>
            </a:r>
            <a:r>
              <a:rPr lang="en-GB" dirty="0" smtClean="0"/>
              <a:t>, e.g. mosquito carrying </a:t>
            </a:r>
            <a:r>
              <a:rPr lang="en-GB" i="1" dirty="0" smtClean="0"/>
              <a:t>Plasmodium</a:t>
            </a:r>
            <a:r>
              <a:rPr lang="en-GB" dirty="0" smtClean="0"/>
              <a:t>, the organism responsible for malaria.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Parasitism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There are two types of life cycle in parasites:</a:t>
            </a:r>
          </a:p>
          <a:p>
            <a:pPr lvl="1"/>
            <a:r>
              <a:rPr lang="en-GB" dirty="0" smtClean="0"/>
              <a:t>In a </a:t>
            </a:r>
            <a:r>
              <a:rPr lang="en-GB" b="1" u="sng" dirty="0" smtClean="0"/>
              <a:t>direct</a:t>
            </a:r>
            <a:r>
              <a:rPr lang="en-GB" dirty="0" smtClean="0"/>
              <a:t> life cycle, eggs are produced and passed to a new host of the same species.</a:t>
            </a:r>
          </a:p>
          <a:p>
            <a:pPr lvl="1"/>
            <a:r>
              <a:rPr lang="en-GB" dirty="0" smtClean="0"/>
              <a:t>In an </a:t>
            </a:r>
            <a:r>
              <a:rPr lang="en-GB" b="1" u="sng" dirty="0" smtClean="0"/>
              <a:t>indirect</a:t>
            </a:r>
            <a:r>
              <a:rPr lang="en-GB" dirty="0" smtClean="0"/>
              <a:t> life cycle the parasite uses a primary or final host species as the site of reproduction. Prior to this stage it involves the use of a secondary or intermediate host where the parasite will develop to a new stage.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39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Parasitism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8</a:t>
            </a:fld>
            <a:endParaRPr lang="en-GB"/>
          </a:p>
        </p:txBody>
      </p:sp>
      <p:pic>
        <p:nvPicPr>
          <p:cNvPr id="3074" name="Picture 2" descr="http://i1.wp.com/listverse.com/wp-content/uploads/2013/06/mosquito_sick.jpg?resize=632%2C3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352928" cy="4771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6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Mutualism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Mutualism is a relationship between 2 organisms where they both benefit.</a:t>
            </a:r>
          </a:p>
          <a:p>
            <a:r>
              <a:rPr lang="en-GB" dirty="0" smtClean="0"/>
              <a:t>Many herbivores do not have the ability to digest the cellulose of the plant cell walls.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95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3266</TotalTime>
  <Words>676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Higher Biology</vt:lpstr>
      <vt:lpstr>Symbiosis</vt:lpstr>
      <vt:lpstr>Symbiosis</vt:lpstr>
      <vt:lpstr>Parasitism</vt:lpstr>
      <vt:lpstr>Parasitism</vt:lpstr>
      <vt:lpstr>Parasitism</vt:lpstr>
      <vt:lpstr>Parasitism</vt:lpstr>
      <vt:lpstr>Parasitism</vt:lpstr>
      <vt:lpstr>Mutualism</vt:lpstr>
      <vt:lpstr>Mutualism</vt:lpstr>
      <vt:lpstr>Mutualism</vt:lpstr>
      <vt:lpstr>Mutualism</vt:lpstr>
      <vt:lpstr>Mutualism</vt:lpstr>
      <vt:lpstr>Symbiotic Origin of Chloroplasts and Mitochondria</vt:lpstr>
      <vt:lpstr>Symbiotic Origin of Chloroplasts and Mitochondria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Biology</dc:title>
  <dc:creator>Graham Davidson</dc:creator>
  <cp:lastModifiedBy>Graham Davidson</cp:lastModifiedBy>
  <cp:revision>251</cp:revision>
  <dcterms:created xsi:type="dcterms:W3CDTF">2014-09-10T08:40:26Z</dcterms:created>
  <dcterms:modified xsi:type="dcterms:W3CDTF">2016-01-20T09:50:19Z</dcterms:modified>
</cp:coreProperties>
</file>